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3d2610fa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53d2610fab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b39108f6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eb39108f6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7215833b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127215833b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7215833b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27215833b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7215833b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27215833b2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7215833b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127215833b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9cf5d95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e9cf5d957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Talents join companies for the access to unique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Divider">
  <p:cSld name="Blank Divider">
    <p:bg>
      <p:bgPr>
        <a:solidFill>
          <a:srgbClr val="221F1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a:stretch/>
        </p:blipFill>
        <p:spPr>
          <a:xfrm>
            <a:off x="433828" y="848642"/>
            <a:ext cx="768899" cy="330919"/>
          </a:xfrm>
          <a:prstGeom prst="rect">
            <a:avLst/>
          </a:prstGeom>
          <a:noFill/>
          <a:ln>
            <a:noFill/>
          </a:ln>
        </p:spPr>
      </p:pic>
      <p:sp>
        <p:nvSpPr>
          <p:cNvPr id="54" name="Google Shape;54;p14"/>
          <p:cNvSpPr txBox="1">
            <a:spLocks noGrp="1"/>
          </p:cNvSpPr>
          <p:nvPr>
            <p:ph type="title"/>
          </p:nvPr>
        </p:nvSpPr>
        <p:spPr>
          <a:xfrm>
            <a:off x="1563424" y="809191"/>
            <a:ext cx="5666100" cy="415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18181C"/>
              </a:buClr>
              <a:buSzPts val="3000"/>
              <a:buFont typeface="Arial"/>
              <a:buNone/>
              <a:defRPr sz="3000">
                <a:solidFill>
                  <a:srgbClr val="18181C"/>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4"/>
          <p:cNvSpPr txBox="1">
            <a:spLocks noGrp="1"/>
          </p:cNvSpPr>
          <p:nvPr>
            <p:ph type="body" idx="1"/>
          </p:nvPr>
        </p:nvSpPr>
        <p:spPr>
          <a:xfrm>
            <a:off x="1563424" y="1589050"/>
            <a:ext cx="5666100" cy="224400"/>
          </a:xfrm>
          <a:prstGeom prst="rect">
            <a:avLst/>
          </a:prstGeom>
          <a:noFill/>
          <a:ln>
            <a:noFill/>
          </a:ln>
        </p:spPr>
        <p:txBody>
          <a:bodyPr spcFirstLastPara="1" wrap="square" lIns="0" tIns="0" rIns="0" bIns="0" anchor="t" anchorCtr="0">
            <a:noAutofit/>
          </a:bodyPr>
          <a:lstStyle>
            <a:lvl1pPr marL="457200" lvl="0" indent="-228600" algn="l" rtl="0">
              <a:lnSpc>
                <a:spcPct val="144444"/>
              </a:lnSpc>
              <a:spcBef>
                <a:spcPts val="800"/>
              </a:spcBef>
              <a:spcAft>
                <a:spcPts val="0"/>
              </a:spcAft>
              <a:buClr>
                <a:srgbClr val="4C4B4B"/>
              </a:buClr>
              <a:buSzPts val="1400"/>
              <a:buFont typeface="Arial"/>
              <a:buNone/>
              <a:defRPr sz="1400" b="0" i="0">
                <a:solidFill>
                  <a:srgbClr val="4C4B4B"/>
                </a:solidFill>
                <a:latin typeface="Arial"/>
                <a:ea typeface="Arial"/>
                <a:cs typeface="Arial"/>
                <a:sym typeface="Arial"/>
              </a:defRPr>
            </a:lvl1pPr>
            <a:lvl2pPr marL="914400" lvl="1"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2pPr>
            <a:lvl3pPr marL="1371600" lvl="2"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3pPr>
            <a:lvl4pPr marL="1828800" lvl="3"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4pPr>
            <a:lvl5pPr marL="2286000" lvl="4"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1600"/>
              </a:spcAft>
              <a:buClr>
                <a:schemeClr val="dk1"/>
              </a:buClr>
              <a:buSzPts val="1400"/>
              <a:buChar char="■"/>
              <a:defRPr/>
            </a:lvl9pPr>
          </a:lstStyle>
          <a:p>
            <a:endParaRPr/>
          </a:p>
        </p:txBody>
      </p:sp>
      <p:sp>
        <p:nvSpPr>
          <p:cNvPr id="56" name="Google Shape;56;p14"/>
          <p:cNvSpPr txBox="1">
            <a:spLocks noGrp="1"/>
          </p:cNvSpPr>
          <p:nvPr>
            <p:ph type="sldNum" idx="12"/>
          </p:nvPr>
        </p:nvSpPr>
        <p:spPr>
          <a:xfrm>
            <a:off x="6623824"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rgbClr val="888888"/>
                </a:solidFill>
                <a:latin typeface="Arial"/>
                <a:ea typeface="Arial"/>
                <a:cs typeface="Arial"/>
                <a:sym typeface="Arial"/>
              </a:defRPr>
            </a:lvl1pPr>
            <a:lvl2pPr marL="0" lvl="1" indent="0" algn="r" rtl="0">
              <a:spcBef>
                <a:spcPts val="0"/>
              </a:spcBef>
              <a:buNone/>
              <a:defRPr sz="800" b="0" i="0" u="none" strike="noStrike" cap="none">
                <a:solidFill>
                  <a:srgbClr val="888888"/>
                </a:solidFill>
                <a:latin typeface="Arial"/>
                <a:ea typeface="Arial"/>
                <a:cs typeface="Arial"/>
                <a:sym typeface="Arial"/>
              </a:defRPr>
            </a:lvl2pPr>
            <a:lvl3pPr marL="0" lvl="2" indent="0" algn="r" rtl="0">
              <a:spcBef>
                <a:spcPts val="0"/>
              </a:spcBef>
              <a:buNone/>
              <a:defRPr sz="800" b="0" i="0" u="none" strike="noStrike" cap="none">
                <a:solidFill>
                  <a:srgbClr val="888888"/>
                </a:solidFill>
                <a:latin typeface="Arial"/>
                <a:ea typeface="Arial"/>
                <a:cs typeface="Arial"/>
                <a:sym typeface="Arial"/>
              </a:defRPr>
            </a:lvl3pPr>
            <a:lvl4pPr marL="0" lvl="3" indent="0" algn="r" rtl="0">
              <a:spcBef>
                <a:spcPts val="0"/>
              </a:spcBef>
              <a:buNone/>
              <a:defRPr sz="800" b="0" i="0" u="none" strike="noStrike" cap="none">
                <a:solidFill>
                  <a:srgbClr val="888888"/>
                </a:solidFill>
                <a:latin typeface="Arial"/>
                <a:ea typeface="Arial"/>
                <a:cs typeface="Arial"/>
                <a:sym typeface="Arial"/>
              </a:defRPr>
            </a:lvl4pPr>
            <a:lvl5pPr marL="0" lvl="4" indent="0" algn="r" rtl="0">
              <a:spcBef>
                <a:spcPts val="0"/>
              </a:spcBef>
              <a:buNone/>
              <a:defRPr sz="800" b="0" i="0" u="none" strike="noStrike" cap="none">
                <a:solidFill>
                  <a:srgbClr val="888888"/>
                </a:solidFill>
                <a:latin typeface="Arial"/>
                <a:ea typeface="Arial"/>
                <a:cs typeface="Arial"/>
                <a:sym typeface="Arial"/>
              </a:defRPr>
            </a:lvl5pPr>
            <a:lvl6pPr marL="0" lvl="5" indent="0" algn="r" rtl="0">
              <a:spcBef>
                <a:spcPts val="0"/>
              </a:spcBef>
              <a:buNone/>
              <a:defRPr sz="800" b="0" i="0" u="none" strike="noStrike" cap="none">
                <a:solidFill>
                  <a:srgbClr val="888888"/>
                </a:solidFill>
                <a:latin typeface="Arial"/>
                <a:ea typeface="Arial"/>
                <a:cs typeface="Arial"/>
                <a:sym typeface="Arial"/>
              </a:defRPr>
            </a:lvl6pPr>
            <a:lvl7pPr marL="0" lvl="6" indent="0" algn="r" rtl="0">
              <a:spcBef>
                <a:spcPts val="0"/>
              </a:spcBef>
              <a:buNone/>
              <a:defRPr sz="800" b="0" i="0" u="none" strike="noStrike" cap="none">
                <a:solidFill>
                  <a:srgbClr val="888888"/>
                </a:solidFill>
                <a:latin typeface="Arial"/>
                <a:ea typeface="Arial"/>
                <a:cs typeface="Arial"/>
                <a:sym typeface="Arial"/>
              </a:defRPr>
            </a:lvl7pPr>
            <a:lvl8pPr marL="0" lvl="7" indent="0" algn="r" rtl="0">
              <a:spcBef>
                <a:spcPts val="0"/>
              </a:spcBef>
              <a:buNone/>
              <a:defRPr sz="800" b="0" i="0" u="none" strike="noStrike" cap="none">
                <a:solidFill>
                  <a:srgbClr val="888888"/>
                </a:solidFill>
                <a:latin typeface="Arial"/>
                <a:ea typeface="Arial"/>
                <a:cs typeface="Arial"/>
                <a:sym typeface="Arial"/>
              </a:defRPr>
            </a:lvl8pPr>
            <a:lvl9pPr marL="0" lvl="8" indent="0" algn="r" rtl="0">
              <a:spcBef>
                <a:spcPts val="0"/>
              </a:spcBef>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1">
  <p:cSld name="Main point">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3028950" y="411956"/>
            <a:ext cx="5666100" cy="4121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18181C"/>
              </a:buClr>
              <a:buSzPts val="4100"/>
              <a:buFont typeface="Arial"/>
              <a:buNone/>
              <a:defRPr sz="4100">
                <a:solidFill>
                  <a:srgbClr val="18181C"/>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5"/>
          <p:cNvSpPr txBox="1">
            <a:spLocks noGrp="1"/>
          </p:cNvSpPr>
          <p:nvPr>
            <p:ph type="sldNum" idx="12"/>
          </p:nvPr>
        </p:nvSpPr>
        <p:spPr>
          <a:xfrm>
            <a:off x="6637438"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rgbClr val="888888"/>
                </a:solidFill>
                <a:latin typeface="Arial"/>
                <a:ea typeface="Arial"/>
                <a:cs typeface="Arial"/>
                <a:sym typeface="Arial"/>
              </a:defRPr>
            </a:lvl1pPr>
            <a:lvl2pPr marL="0" lvl="1" indent="0" algn="r" rtl="0">
              <a:spcBef>
                <a:spcPts val="0"/>
              </a:spcBef>
              <a:buNone/>
              <a:defRPr sz="800" b="0" i="0" u="none" strike="noStrike" cap="none">
                <a:solidFill>
                  <a:srgbClr val="888888"/>
                </a:solidFill>
                <a:latin typeface="Arial"/>
                <a:ea typeface="Arial"/>
                <a:cs typeface="Arial"/>
                <a:sym typeface="Arial"/>
              </a:defRPr>
            </a:lvl2pPr>
            <a:lvl3pPr marL="0" lvl="2" indent="0" algn="r" rtl="0">
              <a:spcBef>
                <a:spcPts val="0"/>
              </a:spcBef>
              <a:buNone/>
              <a:defRPr sz="800" b="0" i="0" u="none" strike="noStrike" cap="none">
                <a:solidFill>
                  <a:srgbClr val="888888"/>
                </a:solidFill>
                <a:latin typeface="Arial"/>
                <a:ea typeface="Arial"/>
                <a:cs typeface="Arial"/>
                <a:sym typeface="Arial"/>
              </a:defRPr>
            </a:lvl3pPr>
            <a:lvl4pPr marL="0" lvl="3" indent="0" algn="r" rtl="0">
              <a:spcBef>
                <a:spcPts val="0"/>
              </a:spcBef>
              <a:buNone/>
              <a:defRPr sz="800" b="0" i="0" u="none" strike="noStrike" cap="none">
                <a:solidFill>
                  <a:srgbClr val="888888"/>
                </a:solidFill>
                <a:latin typeface="Arial"/>
                <a:ea typeface="Arial"/>
                <a:cs typeface="Arial"/>
                <a:sym typeface="Arial"/>
              </a:defRPr>
            </a:lvl4pPr>
            <a:lvl5pPr marL="0" lvl="4" indent="0" algn="r" rtl="0">
              <a:spcBef>
                <a:spcPts val="0"/>
              </a:spcBef>
              <a:buNone/>
              <a:defRPr sz="800" b="0" i="0" u="none" strike="noStrike" cap="none">
                <a:solidFill>
                  <a:srgbClr val="888888"/>
                </a:solidFill>
                <a:latin typeface="Arial"/>
                <a:ea typeface="Arial"/>
                <a:cs typeface="Arial"/>
                <a:sym typeface="Arial"/>
              </a:defRPr>
            </a:lvl5pPr>
            <a:lvl6pPr marL="0" lvl="5" indent="0" algn="r" rtl="0">
              <a:spcBef>
                <a:spcPts val="0"/>
              </a:spcBef>
              <a:buNone/>
              <a:defRPr sz="800" b="0" i="0" u="none" strike="noStrike" cap="none">
                <a:solidFill>
                  <a:srgbClr val="888888"/>
                </a:solidFill>
                <a:latin typeface="Arial"/>
                <a:ea typeface="Arial"/>
                <a:cs typeface="Arial"/>
                <a:sym typeface="Arial"/>
              </a:defRPr>
            </a:lvl6pPr>
            <a:lvl7pPr marL="0" lvl="6" indent="0" algn="r" rtl="0">
              <a:spcBef>
                <a:spcPts val="0"/>
              </a:spcBef>
              <a:buNone/>
              <a:defRPr sz="800" b="0" i="0" u="none" strike="noStrike" cap="none">
                <a:solidFill>
                  <a:srgbClr val="888888"/>
                </a:solidFill>
                <a:latin typeface="Arial"/>
                <a:ea typeface="Arial"/>
                <a:cs typeface="Arial"/>
                <a:sym typeface="Arial"/>
              </a:defRPr>
            </a:lvl7pPr>
            <a:lvl8pPr marL="0" lvl="7" indent="0" algn="r" rtl="0">
              <a:spcBef>
                <a:spcPts val="0"/>
              </a:spcBef>
              <a:buNone/>
              <a:defRPr sz="800" b="0" i="0" u="none" strike="noStrike" cap="none">
                <a:solidFill>
                  <a:srgbClr val="888888"/>
                </a:solidFill>
                <a:latin typeface="Arial"/>
                <a:ea typeface="Arial"/>
                <a:cs typeface="Arial"/>
                <a:sym typeface="Arial"/>
              </a:defRPr>
            </a:lvl8pPr>
            <a:lvl9pPr marL="0" lvl="8" indent="0" algn="r" rtl="0">
              <a:spcBef>
                <a:spcPts val="0"/>
              </a:spcBef>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0" name="Google Shape;60;p15"/>
          <p:cNvPicPr preferRelativeResize="0"/>
          <p:nvPr/>
        </p:nvPicPr>
        <p:blipFill rotWithShape="1">
          <a:blip r:embed="rId2">
            <a:alphaModFix/>
          </a:blip>
          <a:srcRect/>
          <a:stretch/>
        </p:blipFill>
        <p:spPr>
          <a:xfrm rot="-5400000">
            <a:off x="-655117" y="1516233"/>
            <a:ext cx="4296646" cy="208808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with image">
  <p:cSld name="Title and Content with image">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563424" y="809191"/>
            <a:ext cx="3008400" cy="831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18181C"/>
              </a:buClr>
              <a:buSzPts val="3000"/>
              <a:buFont typeface="Arial"/>
              <a:buNone/>
              <a:defRPr sz="3000">
                <a:solidFill>
                  <a:srgbClr val="18181C"/>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1563424" y="1762547"/>
            <a:ext cx="3008400" cy="224400"/>
          </a:xfrm>
          <a:prstGeom prst="rect">
            <a:avLst/>
          </a:prstGeom>
          <a:noFill/>
          <a:ln>
            <a:noFill/>
          </a:ln>
        </p:spPr>
        <p:txBody>
          <a:bodyPr spcFirstLastPara="1" wrap="square" lIns="0" tIns="0" rIns="0" bIns="0" anchor="t" anchorCtr="0">
            <a:noAutofit/>
          </a:bodyPr>
          <a:lstStyle>
            <a:lvl1pPr marL="457200" lvl="0" indent="-228600" algn="l" rtl="0">
              <a:lnSpc>
                <a:spcPct val="144444"/>
              </a:lnSpc>
              <a:spcBef>
                <a:spcPts val="800"/>
              </a:spcBef>
              <a:spcAft>
                <a:spcPts val="0"/>
              </a:spcAft>
              <a:buClr>
                <a:srgbClr val="4C4B4B"/>
              </a:buClr>
              <a:buSzPts val="1400"/>
              <a:buFont typeface="Arial"/>
              <a:buNone/>
              <a:defRPr sz="1400" b="0" i="0">
                <a:solidFill>
                  <a:srgbClr val="4C4B4B"/>
                </a:solidFill>
                <a:latin typeface="Arial"/>
                <a:ea typeface="Arial"/>
                <a:cs typeface="Arial"/>
                <a:sym typeface="Arial"/>
              </a:defRPr>
            </a:lvl1pPr>
            <a:lvl2pPr marL="914400" lvl="1"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2pPr>
            <a:lvl3pPr marL="1371600" lvl="2"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3pPr>
            <a:lvl4pPr marL="1828800" lvl="3"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4pPr>
            <a:lvl5pPr marL="2286000" lvl="4" indent="-228600" algn="l" rtl="0">
              <a:lnSpc>
                <a:spcPct val="90000"/>
              </a:lnSpc>
              <a:spcBef>
                <a:spcPts val="400"/>
              </a:spcBef>
              <a:spcAft>
                <a:spcPts val="0"/>
              </a:spcAft>
              <a:buClr>
                <a:schemeClr val="lt1"/>
              </a:buClr>
              <a:buSzPts val="1500"/>
              <a:buFont typeface="Arial"/>
              <a:buNone/>
              <a:defRPr sz="1500">
                <a:solidFill>
                  <a:schemeClr val="lt1"/>
                </a:solidFill>
                <a:latin typeface="Arial"/>
                <a:ea typeface="Arial"/>
                <a:cs typeface="Arial"/>
                <a:sym typeface="Aria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1600"/>
              </a:spcAft>
              <a:buClr>
                <a:schemeClr val="dk1"/>
              </a:buClr>
              <a:buSzPts val="1400"/>
              <a:buChar char="■"/>
              <a:defRPr/>
            </a:lvl9pPr>
          </a:lstStyle>
          <a:p>
            <a:endParaRPr/>
          </a:p>
        </p:txBody>
      </p:sp>
      <p:sp>
        <p:nvSpPr>
          <p:cNvPr id="64" name="Google Shape;64;p16"/>
          <p:cNvSpPr txBox="1">
            <a:spLocks noGrp="1"/>
          </p:cNvSpPr>
          <p:nvPr>
            <p:ph type="sldNum" idx="12"/>
          </p:nvPr>
        </p:nvSpPr>
        <p:spPr>
          <a:xfrm>
            <a:off x="6623824"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a:solidFill>
                  <a:srgbClr val="888888"/>
                </a:solidFill>
                <a:latin typeface="Arial"/>
                <a:ea typeface="Arial"/>
                <a:cs typeface="Arial"/>
                <a:sym typeface="Arial"/>
              </a:defRPr>
            </a:lvl1pPr>
            <a:lvl2pPr marL="0" lvl="1" indent="0" algn="r" rtl="0">
              <a:spcBef>
                <a:spcPts val="0"/>
              </a:spcBef>
              <a:buNone/>
              <a:defRPr sz="800" b="0" i="0">
                <a:solidFill>
                  <a:srgbClr val="888888"/>
                </a:solidFill>
                <a:latin typeface="Arial"/>
                <a:ea typeface="Arial"/>
                <a:cs typeface="Arial"/>
                <a:sym typeface="Arial"/>
              </a:defRPr>
            </a:lvl2pPr>
            <a:lvl3pPr marL="0" lvl="2" indent="0" algn="r" rtl="0">
              <a:spcBef>
                <a:spcPts val="0"/>
              </a:spcBef>
              <a:buNone/>
              <a:defRPr sz="800" b="0" i="0">
                <a:solidFill>
                  <a:srgbClr val="888888"/>
                </a:solidFill>
                <a:latin typeface="Arial"/>
                <a:ea typeface="Arial"/>
                <a:cs typeface="Arial"/>
                <a:sym typeface="Arial"/>
              </a:defRPr>
            </a:lvl3pPr>
            <a:lvl4pPr marL="0" lvl="3" indent="0" algn="r" rtl="0">
              <a:spcBef>
                <a:spcPts val="0"/>
              </a:spcBef>
              <a:buNone/>
              <a:defRPr sz="800" b="0" i="0">
                <a:solidFill>
                  <a:srgbClr val="888888"/>
                </a:solidFill>
                <a:latin typeface="Arial"/>
                <a:ea typeface="Arial"/>
                <a:cs typeface="Arial"/>
                <a:sym typeface="Arial"/>
              </a:defRPr>
            </a:lvl4pPr>
            <a:lvl5pPr marL="0" lvl="4" indent="0" algn="r" rtl="0">
              <a:spcBef>
                <a:spcPts val="0"/>
              </a:spcBef>
              <a:buNone/>
              <a:defRPr sz="800" b="0" i="0">
                <a:solidFill>
                  <a:srgbClr val="888888"/>
                </a:solidFill>
                <a:latin typeface="Arial"/>
                <a:ea typeface="Arial"/>
                <a:cs typeface="Arial"/>
                <a:sym typeface="Arial"/>
              </a:defRPr>
            </a:lvl5pPr>
            <a:lvl6pPr marL="0" lvl="5" indent="0" algn="r" rtl="0">
              <a:spcBef>
                <a:spcPts val="0"/>
              </a:spcBef>
              <a:buNone/>
              <a:defRPr sz="800" b="0" i="0">
                <a:solidFill>
                  <a:srgbClr val="888888"/>
                </a:solidFill>
                <a:latin typeface="Arial"/>
                <a:ea typeface="Arial"/>
                <a:cs typeface="Arial"/>
                <a:sym typeface="Arial"/>
              </a:defRPr>
            </a:lvl6pPr>
            <a:lvl7pPr marL="0" lvl="6" indent="0" algn="r" rtl="0">
              <a:spcBef>
                <a:spcPts val="0"/>
              </a:spcBef>
              <a:buNone/>
              <a:defRPr sz="800" b="0" i="0">
                <a:solidFill>
                  <a:srgbClr val="888888"/>
                </a:solidFill>
                <a:latin typeface="Arial"/>
                <a:ea typeface="Arial"/>
                <a:cs typeface="Arial"/>
                <a:sym typeface="Arial"/>
              </a:defRPr>
            </a:lvl7pPr>
            <a:lvl8pPr marL="0" lvl="7" indent="0" algn="r" rtl="0">
              <a:spcBef>
                <a:spcPts val="0"/>
              </a:spcBef>
              <a:buNone/>
              <a:defRPr sz="800" b="0" i="0">
                <a:solidFill>
                  <a:srgbClr val="888888"/>
                </a:solidFill>
                <a:latin typeface="Arial"/>
                <a:ea typeface="Arial"/>
                <a:cs typeface="Arial"/>
                <a:sym typeface="Arial"/>
              </a:defRPr>
            </a:lvl8pPr>
            <a:lvl9pPr marL="0" lvl="8" indent="0" algn="r" rtl="0">
              <a:spcBef>
                <a:spcPts val="0"/>
              </a:spcBef>
              <a:buNone/>
              <a:defRPr sz="800" b="0" i="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a:spLocks noGrp="1"/>
          </p:cNvSpPr>
          <p:nvPr>
            <p:ph type="pic" idx="2"/>
          </p:nvPr>
        </p:nvSpPr>
        <p:spPr>
          <a:xfrm>
            <a:off x="5110163" y="848642"/>
            <a:ext cx="3600000" cy="3667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R="0" lvl="1"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R="0" lvl="2"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R="0" lvl="3"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R="0" lvl="4"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66" name="Google Shape;66;p16"/>
          <p:cNvPicPr preferRelativeResize="0"/>
          <p:nvPr/>
        </p:nvPicPr>
        <p:blipFill rotWithShape="1">
          <a:blip r:embed="rId2">
            <a:alphaModFix/>
          </a:blip>
          <a:srcRect/>
          <a:stretch/>
        </p:blipFill>
        <p:spPr>
          <a:xfrm>
            <a:off x="433828" y="848642"/>
            <a:ext cx="768899" cy="3309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9320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3">
            <a:alphaModFix/>
          </a:blip>
          <a:srcRect/>
          <a:stretch/>
        </p:blipFill>
        <p:spPr>
          <a:xfrm rot="5400000">
            <a:off x="-961539" y="961542"/>
            <a:ext cx="5143506" cy="3220422"/>
          </a:xfrm>
          <a:prstGeom prst="rect">
            <a:avLst/>
          </a:prstGeom>
          <a:noFill/>
          <a:ln>
            <a:noFill/>
          </a:ln>
        </p:spPr>
      </p:pic>
      <p:sp>
        <p:nvSpPr>
          <p:cNvPr id="72" name="Google Shape;72;p17"/>
          <p:cNvSpPr txBox="1"/>
          <p:nvPr/>
        </p:nvSpPr>
        <p:spPr>
          <a:xfrm>
            <a:off x="3220425" y="1388550"/>
            <a:ext cx="5297700" cy="1183200"/>
          </a:xfrm>
          <a:prstGeom prst="rect">
            <a:avLst/>
          </a:prstGeom>
          <a:noFill/>
          <a:ln>
            <a:noFill/>
          </a:ln>
        </p:spPr>
        <p:txBody>
          <a:bodyPr spcFirstLastPara="1" wrap="square" lIns="0" tIns="0" rIns="0" bIns="0" anchor="b" anchorCtr="0">
            <a:noAutofit/>
          </a:bodyPr>
          <a:lstStyle/>
          <a:p>
            <a:pPr marL="0" marR="0" lvl="0" indent="0" algn="r" rtl="0">
              <a:lnSpc>
                <a:spcPct val="90000"/>
              </a:lnSpc>
              <a:spcBef>
                <a:spcPts val="0"/>
              </a:spcBef>
              <a:spcAft>
                <a:spcPts val="0"/>
              </a:spcAft>
              <a:buClr>
                <a:srgbClr val="000000"/>
              </a:buClr>
              <a:buSzPts val="4800"/>
              <a:buFont typeface="Arial"/>
              <a:buNone/>
            </a:pPr>
            <a:r>
              <a:rPr lang="en" sz="3200" b="1">
                <a:solidFill>
                  <a:srgbClr val="030353"/>
                </a:solidFill>
                <a:latin typeface="Calibri"/>
                <a:ea typeface="Calibri"/>
                <a:cs typeface="Calibri"/>
                <a:sym typeface="Calibri"/>
              </a:rPr>
              <a:t>برمجان اللغة العربية</a:t>
            </a:r>
            <a:endParaRPr sz="3200" b="1" i="0" u="none" strike="noStrike" cap="none">
              <a:solidFill>
                <a:srgbClr val="030353"/>
              </a:solidFill>
              <a:latin typeface="Calibri"/>
              <a:ea typeface="Calibri"/>
              <a:cs typeface="Calibri"/>
              <a:sym typeface="Calibri"/>
            </a:endParaRPr>
          </a:p>
        </p:txBody>
      </p:sp>
      <p:sp>
        <p:nvSpPr>
          <p:cNvPr id="73" name="Google Shape;73;p17"/>
          <p:cNvSpPr txBox="1"/>
          <p:nvPr/>
        </p:nvSpPr>
        <p:spPr>
          <a:xfrm>
            <a:off x="3031372" y="2701294"/>
            <a:ext cx="5428200" cy="3324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rgbClr val="000000"/>
              </a:buClr>
              <a:buSzPts val="2400"/>
              <a:buFont typeface="Arial"/>
              <a:buNone/>
            </a:pPr>
            <a:r>
              <a:rPr lang="en" sz="1900">
                <a:solidFill>
                  <a:srgbClr val="030353"/>
                </a:solidFill>
                <a:latin typeface="Calibri"/>
                <a:ea typeface="Calibri"/>
                <a:cs typeface="Calibri"/>
                <a:sym typeface="Calibri"/>
              </a:rPr>
              <a:t>فريق قوافي</a:t>
            </a:r>
            <a:endParaRPr sz="1900" i="0" u="none" strike="noStrike" cap="none">
              <a:solidFill>
                <a:srgbClr val="030353"/>
              </a:solidFill>
              <a:latin typeface="Calibri"/>
              <a:ea typeface="Calibri"/>
              <a:cs typeface="Calibri"/>
              <a:sym typeface="Calibri"/>
            </a:endParaRPr>
          </a:p>
        </p:txBody>
      </p:sp>
      <p:cxnSp>
        <p:nvCxnSpPr>
          <p:cNvPr id="74" name="Google Shape;74;p17"/>
          <p:cNvCxnSpPr/>
          <p:nvPr/>
        </p:nvCxnSpPr>
        <p:spPr>
          <a:xfrm flipH="1">
            <a:off x="8648625" y="1766650"/>
            <a:ext cx="2100" cy="1359600"/>
          </a:xfrm>
          <a:prstGeom prst="straightConnector1">
            <a:avLst/>
          </a:prstGeom>
          <a:noFill/>
          <a:ln w="28575" cap="flat" cmpd="sng">
            <a:solidFill>
              <a:srgbClr val="C9DAF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المسار المختار</a:t>
            </a:r>
            <a:endParaRPr sz="3200" b="1">
              <a:solidFill>
                <a:srgbClr val="434343"/>
              </a:solidFill>
              <a:latin typeface="Calibri"/>
              <a:ea typeface="Calibri"/>
              <a:cs typeface="Calibri"/>
              <a:sym typeface="Calibri"/>
            </a:endParaRPr>
          </a:p>
        </p:txBody>
      </p:sp>
      <p:sp>
        <p:nvSpPr>
          <p:cNvPr id="80" name="Google Shape;80;p18"/>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a:t>
            </a:fld>
            <a:endParaRPr/>
          </a:p>
        </p:txBody>
      </p:sp>
      <p:sp>
        <p:nvSpPr>
          <p:cNvPr id="81" name="Google Shape;81;p18"/>
          <p:cNvSpPr txBox="1"/>
          <p:nvPr/>
        </p:nvSpPr>
        <p:spPr>
          <a:xfrm>
            <a:off x="1310275" y="1215650"/>
            <a:ext cx="7246800" cy="3265800"/>
          </a:xfrm>
          <a:prstGeom prst="rect">
            <a:avLst/>
          </a:prstGeom>
          <a:noFill/>
          <a:ln>
            <a:noFill/>
          </a:ln>
        </p:spPr>
        <p:txBody>
          <a:bodyPr spcFirstLastPara="1" wrap="square" lIns="91425" tIns="91425" rIns="91425" bIns="91425" anchor="t" anchorCtr="0">
            <a:noAutofit/>
          </a:bodyPr>
          <a:lstStyle/>
          <a:p>
            <a:pPr marL="0" marR="0" lvl="0" indent="0" algn="ctr" rtl="1">
              <a:lnSpc>
                <a:spcPct val="115000"/>
              </a:lnSpc>
              <a:spcBef>
                <a:spcPts val="0"/>
              </a:spcBef>
              <a:spcAft>
                <a:spcPts val="0"/>
              </a:spcAft>
              <a:buNone/>
            </a:pPr>
            <a:r>
              <a:rPr lang="en" sz="2000" b="1">
                <a:solidFill>
                  <a:srgbClr val="030353"/>
                </a:solidFill>
                <a:latin typeface="Calibri"/>
                <a:ea typeface="Calibri"/>
                <a:cs typeface="Calibri"/>
                <a:sym typeface="Calibri"/>
              </a:rPr>
              <a:t>مسار الشعر العربي</a:t>
            </a:r>
            <a:endParaRPr sz="2000" b="1">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a:solidFill>
                <a:srgbClr val="030353"/>
              </a:solidFill>
              <a:latin typeface="Calibri"/>
              <a:ea typeface="Calibri"/>
              <a:cs typeface="Calibri"/>
              <a:sym typeface="Calibri"/>
            </a:endParaRPr>
          </a:p>
        </p:txBody>
      </p:sp>
      <p:cxnSp>
        <p:nvCxnSpPr>
          <p:cNvPr id="82" name="Google Shape;82;p18"/>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نبذة عن الهدف من المشروع</a:t>
            </a:r>
            <a:endParaRPr sz="3200" b="1">
              <a:solidFill>
                <a:srgbClr val="434343"/>
              </a:solidFill>
              <a:latin typeface="Calibri"/>
              <a:ea typeface="Calibri"/>
              <a:cs typeface="Calibri"/>
              <a:sym typeface="Calibri"/>
            </a:endParaRPr>
          </a:p>
        </p:txBody>
      </p:sp>
      <p:sp>
        <p:nvSpPr>
          <p:cNvPr id="88" name="Google Shape;88;p19"/>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
        <p:nvSpPr>
          <p:cNvPr id="89" name="Google Shape;89;p19"/>
          <p:cNvSpPr txBox="1"/>
          <p:nvPr/>
        </p:nvSpPr>
        <p:spPr>
          <a:xfrm>
            <a:off x="653600" y="1215650"/>
            <a:ext cx="7903500" cy="3516600"/>
          </a:xfrm>
          <a:prstGeom prst="rect">
            <a:avLst/>
          </a:prstGeom>
          <a:noFill/>
          <a:ln>
            <a:noFill/>
          </a:ln>
        </p:spPr>
        <p:txBody>
          <a:bodyPr spcFirstLastPara="1" wrap="square" lIns="91425" tIns="91425" rIns="91425" bIns="91425" anchor="t" anchorCtr="0">
            <a:noAutofit/>
          </a:bodyPr>
          <a:lstStyle/>
          <a:p>
            <a:pPr marL="0" marR="0" lvl="0" indent="0" algn="r" rtl="1">
              <a:lnSpc>
                <a:spcPct val="115000"/>
              </a:lnSpc>
              <a:spcBef>
                <a:spcPts val="0"/>
              </a:spcBef>
              <a:spcAft>
                <a:spcPts val="0"/>
              </a:spcAft>
              <a:buNone/>
            </a:pPr>
            <a:r>
              <a:rPr lang="en" sz="1700" dirty="0">
                <a:solidFill>
                  <a:srgbClr val="030353"/>
                </a:solidFill>
                <a:latin typeface="Calibri"/>
                <a:ea typeface="Calibri"/>
                <a:cs typeface="Calibri"/>
                <a:sym typeface="Calibri"/>
              </a:rPr>
              <a:t>تهدف المنصة التي سنقدمها إلى تحليل الأبيات الشعرية، من خلال التعرف على البحر ، القافية ، التفعيلات ، وما إلى ذلك بدون الحاجة إلى التشكيل اليدوي للنص. </a:t>
            </a:r>
            <a:endParaRPr sz="1700" dirty="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dirty="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r>
              <a:rPr lang="en" sz="1700" dirty="0">
                <a:solidFill>
                  <a:srgbClr val="030353"/>
                </a:solidFill>
                <a:latin typeface="Calibri"/>
                <a:ea typeface="Calibri"/>
                <a:cs typeface="Calibri"/>
                <a:sym typeface="Calibri"/>
              </a:rPr>
              <a:t>ستقوم منصتنا بتقديم حلول مبتكرة بالاستعانة بنماذج الذكاء الاصطناعي لما يلي:</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بحر البيت آليا</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الكتابة العروضية للبيت</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تفاعيله وزحافاته وعلله </a:t>
            </a:r>
            <a:r>
              <a:rPr lang="ar-SA" sz="1700" dirty="0">
                <a:solidFill>
                  <a:srgbClr val="030353"/>
                </a:solidFill>
                <a:latin typeface="Calibri"/>
                <a:ea typeface="Calibri"/>
                <a:cs typeface="Calibri"/>
                <a:sym typeface="Calibri"/>
              </a:rPr>
              <a:t>(</a:t>
            </a:r>
            <a:r>
              <a:rPr lang="en" sz="1700" dirty="0">
                <a:solidFill>
                  <a:srgbClr val="030353"/>
                </a:solidFill>
                <a:latin typeface="Calibri"/>
                <a:ea typeface="Calibri"/>
                <a:cs typeface="Calibri"/>
                <a:sym typeface="Calibri"/>
              </a:rPr>
              <a:t>تفاعيل الحشو وزحافاته، وعلل العروض والضرب، والتصريع</a:t>
            </a:r>
            <a:r>
              <a:rPr lang="ar-SA" sz="1700" dirty="0">
                <a:solidFill>
                  <a:srgbClr val="030353"/>
                </a:solidFill>
                <a:latin typeface="Calibri"/>
                <a:ea typeface="Calibri"/>
                <a:cs typeface="Calibri"/>
                <a:sym typeface="Calibri"/>
              </a:rPr>
              <a:t>)</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مواضع الكسر في البيت</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أقرب بيت مشابه للبيت المدخل وزنا ومعنى</a:t>
            </a:r>
            <a:endParaRPr sz="1700" dirty="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dirty="0">
                <a:solidFill>
                  <a:srgbClr val="030353"/>
                </a:solidFill>
                <a:latin typeface="Calibri"/>
                <a:ea typeface="Calibri"/>
                <a:cs typeface="Calibri"/>
                <a:sym typeface="Calibri"/>
              </a:rPr>
              <a:t>إظهار قافية القصيدة وتحليلها زمانيا و شعوريا</a:t>
            </a:r>
            <a:endParaRPr sz="1700" dirty="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endParaRPr sz="1700" dirty="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dirty="0">
              <a:solidFill>
                <a:srgbClr val="030353"/>
              </a:solidFill>
              <a:latin typeface="Calibri"/>
              <a:ea typeface="Calibri"/>
              <a:cs typeface="Calibri"/>
              <a:sym typeface="Calibri"/>
            </a:endParaRPr>
          </a:p>
        </p:txBody>
      </p:sp>
      <p:cxnSp>
        <p:nvCxnSpPr>
          <p:cNvPr id="90" name="Google Shape;90;p19"/>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شرح المشكلة المستهدفة وآثارها</a:t>
            </a:r>
            <a:endParaRPr sz="3200" b="1">
              <a:solidFill>
                <a:srgbClr val="434343"/>
              </a:solidFill>
              <a:latin typeface="Calibri"/>
              <a:ea typeface="Calibri"/>
              <a:cs typeface="Calibri"/>
              <a:sym typeface="Calibri"/>
            </a:endParaRPr>
          </a:p>
        </p:txBody>
      </p:sp>
      <p:sp>
        <p:nvSpPr>
          <p:cNvPr id="96" name="Google Shape;96;p20"/>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97" name="Google Shape;97;p20"/>
          <p:cNvSpPr txBox="1"/>
          <p:nvPr/>
        </p:nvSpPr>
        <p:spPr>
          <a:xfrm>
            <a:off x="653600" y="1215650"/>
            <a:ext cx="7903500" cy="3516600"/>
          </a:xfrm>
          <a:prstGeom prst="rect">
            <a:avLst/>
          </a:prstGeom>
          <a:noFill/>
          <a:ln>
            <a:noFill/>
          </a:ln>
        </p:spPr>
        <p:txBody>
          <a:bodyPr spcFirstLastPara="1" wrap="square" lIns="91425" tIns="91425" rIns="91425" bIns="91425" anchor="t" anchorCtr="0">
            <a:noAutofit/>
          </a:bodyPr>
          <a:lstStyle/>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نهدف إلى تمكين الشعراء والمهتمين بالشعر بشكل عام من التعرف بشكل آلي على خصائص اي بيت شعري من خلال التحليل الأوتوماتيكي للأدوات التي سنوفرها في المنصة.</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r>
              <a:rPr lang="en" sz="1700">
                <a:solidFill>
                  <a:srgbClr val="030353"/>
                </a:solidFill>
                <a:latin typeface="Calibri"/>
                <a:ea typeface="Calibri"/>
                <a:cs typeface="Calibri"/>
                <a:sym typeface="Calibri"/>
              </a:rPr>
              <a:t> </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كما هو معروف، فإظهار بحر البيت الشعري ليس بالأمر اليسير لغير المختص، وللشاعر غير الدارس لعلم العروض، كذلك إظهار زحافاته وعلله وقافيته، ومعرفة ما إذا كان البيت مكسورا أم لا، خصوصا وأن الحلول الرقمية المتوفرة تطلب تشكيلا يدويا للبيت.</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ستقدم منصتنا حلولا مبتكرة لبيان هذه المشاكل آليا في واجهات ميسرة للمستخدم دون حاجة إلى إدخال علامات التشكيل.</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a:solidFill>
                <a:srgbClr val="030353"/>
              </a:solidFill>
              <a:latin typeface="Calibri"/>
              <a:ea typeface="Calibri"/>
              <a:cs typeface="Calibri"/>
              <a:sym typeface="Calibri"/>
            </a:endParaRPr>
          </a:p>
        </p:txBody>
      </p:sp>
      <p:cxnSp>
        <p:nvCxnSpPr>
          <p:cNvPr id="98" name="Google Shape;98;p20"/>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الحل المقترح</a:t>
            </a:r>
            <a:endParaRPr sz="3200" b="1">
              <a:solidFill>
                <a:srgbClr val="434343"/>
              </a:solidFill>
              <a:latin typeface="Calibri"/>
              <a:ea typeface="Calibri"/>
              <a:cs typeface="Calibri"/>
              <a:sym typeface="Calibri"/>
            </a:endParaRPr>
          </a:p>
        </p:txBody>
      </p:sp>
      <p:sp>
        <p:nvSpPr>
          <p:cNvPr id="104" name="Google Shape;104;p21"/>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
        <p:nvSpPr>
          <p:cNvPr id="105" name="Google Shape;105;p21"/>
          <p:cNvSpPr txBox="1"/>
          <p:nvPr/>
        </p:nvSpPr>
        <p:spPr>
          <a:xfrm>
            <a:off x="653600" y="1215650"/>
            <a:ext cx="7903500" cy="3516600"/>
          </a:xfrm>
          <a:prstGeom prst="rect">
            <a:avLst/>
          </a:prstGeom>
          <a:noFill/>
          <a:ln>
            <a:noFill/>
          </a:ln>
        </p:spPr>
        <p:txBody>
          <a:bodyPr spcFirstLastPara="1" wrap="square" lIns="91425" tIns="91425" rIns="91425" bIns="91425" anchor="t" anchorCtr="0">
            <a:noAutofit/>
          </a:bodyPr>
          <a:lstStyle/>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ستحاول المنصة معرفة بحر البيت، باستخدام شبكة طبقات عميقة مبنية بتقنية GRU.</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ستعرض المنصة الأبيات الشبيهة بالبيت المدخل معنى ووزنا، باستخدام طبقات ال embeddings</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ستعرض المنصة قافية القصيدة، وستحللها زمانيا ببيان قربها من كل عصر منذ عهد ما قبل الإسلام، وكذلك شعوريا من حيث كونها مدحا أم رثاءا وما شابه باستخدام نسخة معدَلة من النموذج الشهير  BERT</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ستوفر المنصة قائمة بجميع الزحافات والعلل لكل بحر شعري، تم بناؤها يدويا بتتبع قواعد الزحافات والعلل عروضيا، وباستخدام هذه القائمة، تستطيع المنصة بيان ما إذا كان البيت المدخل مكسورا، ومعرفة مواضع الكسر.</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a:solidFill>
                <a:srgbClr val="030353"/>
              </a:solidFill>
              <a:latin typeface="Calibri"/>
              <a:ea typeface="Calibri"/>
              <a:cs typeface="Calibri"/>
              <a:sym typeface="Calibri"/>
            </a:endParaRPr>
          </a:p>
        </p:txBody>
      </p:sp>
      <p:cxnSp>
        <p:nvCxnSpPr>
          <p:cNvPr id="106" name="Google Shape;106;p21"/>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البيانات المستخدمة في المشروع</a:t>
            </a:r>
            <a:endParaRPr sz="3200" b="1">
              <a:solidFill>
                <a:srgbClr val="434343"/>
              </a:solidFill>
              <a:latin typeface="Calibri"/>
              <a:ea typeface="Calibri"/>
              <a:cs typeface="Calibri"/>
              <a:sym typeface="Calibri"/>
            </a:endParaRPr>
          </a:p>
        </p:txBody>
      </p:sp>
      <p:sp>
        <p:nvSpPr>
          <p:cNvPr id="112" name="Google Shape;112;p22"/>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sp>
        <p:nvSpPr>
          <p:cNvPr id="113" name="Google Shape;113;p22"/>
          <p:cNvSpPr txBox="1"/>
          <p:nvPr/>
        </p:nvSpPr>
        <p:spPr>
          <a:xfrm>
            <a:off x="653600" y="1215650"/>
            <a:ext cx="7903500" cy="3516600"/>
          </a:xfrm>
          <a:prstGeom prst="rect">
            <a:avLst/>
          </a:prstGeom>
          <a:noFill/>
          <a:ln>
            <a:noFill/>
          </a:ln>
        </p:spPr>
        <p:txBody>
          <a:bodyPr spcFirstLastPara="1" wrap="square" lIns="91425" tIns="91425" rIns="91425" bIns="91425" anchor="t" anchorCtr="0">
            <a:noAutofit/>
          </a:bodyPr>
          <a:lstStyle/>
          <a:p>
            <a:pPr marL="0" marR="0" lvl="0" indent="0" algn="r" rtl="1">
              <a:lnSpc>
                <a:spcPct val="115000"/>
              </a:lnSpc>
              <a:spcBef>
                <a:spcPts val="0"/>
              </a:spcBef>
              <a:spcAft>
                <a:spcPts val="0"/>
              </a:spcAft>
              <a:buClr>
                <a:schemeClr val="dk1"/>
              </a:buClr>
              <a:buSzPts val="1100"/>
              <a:buFont typeface="Arial"/>
              <a:buNone/>
            </a:pPr>
            <a:r>
              <a:rPr lang="en" sz="1700">
                <a:solidFill>
                  <a:srgbClr val="030353"/>
                </a:solidFill>
                <a:latin typeface="Calibri"/>
                <a:ea typeface="Calibri"/>
                <a:cs typeface="Calibri"/>
                <a:sym typeface="Calibri"/>
              </a:rPr>
              <a:t>قمنا بتجميع قاعدة بيانات خاصة بنا من خمس مواقع مختصة في الشعر العربي وهي:</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موقع الديوان </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موقع الموسوعة الشعرية</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موقع ديواني</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موقع بوابة الشعراء</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موقع أدب</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a:solidFill>
                <a:srgbClr val="030353"/>
              </a:solidFill>
              <a:latin typeface="Calibri"/>
              <a:ea typeface="Calibri"/>
              <a:cs typeface="Calibri"/>
              <a:sym typeface="Calibri"/>
            </a:endParaRPr>
          </a:p>
        </p:txBody>
      </p:sp>
      <p:cxnSp>
        <p:nvCxnSpPr>
          <p:cNvPr id="114" name="Google Shape;114;p22"/>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Clr>
                <a:schemeClr val="dk1"/>
              </a:buClr>
              <a:buSzPts val="1100"/>
              <a:buFont typeface="Arial"/>
              <a:buNone/>
            </a:pPr>
            <a:r>
              <a:rPr lang="en" sz="3200" b="1">
                <a:solidFill>
                  <a:srgbClr val="434343"/>
                </a:solidFill>
                <a:latin typeface="Calibri"/>
                <a:ea typeface="Calibri"/>
                <a:cs typeface="Calibri"/>
                <a:sym typeface="Calibri"/>
              </a:rPr>
              <a:t>معلومات فريق العمل</a:t>
            </a:r>
            <a:endParaRPr sz="3200" b="1">
              <a:solidFill>
                <a:srgbClr val="434343"/>
              </a:solidFill>
              <a:latin typeface="Calibri"/>
              <a:ea typeface="Calibri"/>
              <a:cs typeface="Calibri"/>
              <a:sym typeface="Calibri"/>
            </a:endParaRPr>
          </a:p>
        </p:txBody>
      </p:sp>
      <p:sp>
        <p:nvSpPr>
          <p:cNvPr id="120" name="Google Shape;120;p23"/>
          <p:cNvSpPr txBox="1">
            <a:spLocks noGrp="1"/>
          </p:cNvSpPr>
          <p:nvPr>
            <p:ph type="sldNum" idx="12"/>
          </p:nvPr>
        </p:nvSpPr>
        <p:spPr>
          <a:xfrm>
            <a:off x="9320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a:p>
        </p:txBody>
      </p:sp>
      <p:sp>
        <p:nvSpPr>
          <p:cNvPr id="121" name="Google Shape;121;p23"/>
          <p:cNvSpPr txBox="1"/>
          <p:nvPr/>
        </p:nvSpPr>
        <p:spPr>
          <a:xfrm>
            <a:off x="653600" y="1215650"/>
            <a:ext cx="7903500" cy="3516600"/>
          </a:xfrm>
          <a:prstGeom prst="rect">
            <a:avLst/>
          </a:prstGeom>
          <a:noFill/>
          <a:ln>
            <a:noFill/>
          </a:ln>
        </p:spPr>
        <p:txBody>
          <a:bodyPr spcFirstLastPara="1" wrap="square" lIns="91425" tIns="91425" rIns="91425" bIns="91425" anchor="t" anchorCtr="0">
            <a:noAutofit/>
          </a:bodyPr>
          <a:lstStyle/>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زيد اليافعي ، طالب دكتوراه متخصص في معالجة اللغة العربية </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ماجد سعيد الشيباني ، طالب ماجستير لديه معرفة في الشعر العربي ومتخصص في معالجة اللغة العربية </a:t>
            </a:r>
            <a:endParaRPr sz="1700">
              <a:solidFill>
                <a:srgbClr val="030353"/>
              </a:solidFill>
              <a:latin typeface="Calibri"/>
              <a:ea typeface="Calibri"/>
              <a:cs typeface="Calibri"/>
              <a:sym typeface="Calibri"/>
            </a:endParaRPr>
          </a:p>
          <a:p>
            <a:pPr marL="457200" marR="0" lvl="0" indent="-336550" algn="r" rtl="1">
              <a:lnSpc>
                <a:spcPct val="115000"/>
              </a:lnSpc>
              <a:spcBef>
                <a:spcPts val="0"/>
              </a:spcBef>
              <a:spcAft>
                <a:spcPts val="0"/>
              </a:spcAft>
              <a:buClr>
                <a:srgbClr val="030353"/>
              </a:buClr>
              <a:buSzPts val="1700"/>
              <a:buFont typeface="Calibri"/>
              <a:buChar char="●"/>
            </a:pPr>
            <a:r>
              <a:rPr lang="en" sz="1700">
                <a:solidFill>
                  <a:srgbClr val="030353"/>
                </a:solidFill>
                <a:latin typeface="Calibri"/>
                <a:ea typeface="Calibri"/>
                <a:cs typeface="Calibri"/>
                <a:sym typeface="Calibri"/>
              </a:rPr>
              <a:t>عمر حماد ، طالب دكتوراه ، متخصص في الواجهات الرسومية </a:t>
            </a: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Clr>
                <a:schemeClr val="dk1"/>
              </a:buClr>
              <a:buSzPts val="1100"/>
              <a:buFont typeface="Arial"/>
              <a:buNone/>
            </a:pPr>
            <a:endParaRPr sz="1700">
              <a:solidFill>
                <a:srgbClr val="030353"/>
              </a:solidFill>
              <a:latin typeface="Calibri"/>
              <a:ea typeface="Calibri"/>
              <a:cs typeface="Calibri"/>
              <a:sym typeface="Calibri"/>
            </a:endParaRPr>
          </a:p>
          <a:p>
            <a:pPr marL="0" marR="0" lvl="0" indent="0" algn="r" rtl="1">
              <a:lnSpc>
                <a:spcPct val="115000"/>
              </a:lnSpc>
              <a:spcBef>
                <a:spcPts val="0"/>
              </a:spcBef>
              <a:spcAft>
                <a:spcPts val="0"/>
              </a:spcAft>
              <a:buNone/>
            </a:pPr>
            <a:endParaRPr sz="1700">
              <a:solidFill>
                <a:srgbClr val="030353"/>
              </a:solidFill>
              <a:latin typeface="Calibri"/>
              <a:ea typeface="Calibri"/>
              <a:cs typeface="Calibri"/>
              <a:sym typeface="Calibri"/>
            </a:endParaRPr>
          </a:p>
        </p:txBody>
      </p:sp>
      <p:cxnSp>
        <p:nvCxnSpPr>
          <p:cNvPr id="122" name="Google Shape;122;p23"/>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p:nvPr/>
        </p:nvSpPr>
        <p:spPr>
          <a:xfrm>
            <a:off x="653600" y="202075"/>
            <a:ext cx="7764300" cy="930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3200" b="1" dirty="0">
                <a:solidFill>
                  <a:srgbClr val="434343"/>
                </a:solidFill>
                <a:latin typeface="Calibri"/>
                <a:ea typeface="Calibri"/>
                <a:cs typeface="Calibri"/>
                <a:sym typeface="Calibri"/>
              </a:rPr>
              <a:t>فيديو توضيحي</a:t>
            </a:r>
            <a:endParaRPr sz="3200" b="1" dirty="0">
              <a:solidFill>
                <a:srgbClr val="434343"/>
              </a:solidFill>
              <a:latin typeface="Calibri"/>
              <a:ea typeface="Calibri"/>
              <a:cs typeface="Calibri"/>
              <a:sym typeface="Calibri"/>
            </a:endParaRPr>
          </a:p>
        </p:txBody>
      </p:sp>
      <p:cxnSp>
        <p:nvCxnSpPr>
          <p:cNvPr id="128" name="Google Shape;128;p24"/>
          <p:cNvCxnSpPr/>
          <p:nvPr/>
        </p:nvCxnSpPr>
        <p:spPr>
          <a:xfrm rot="10800000" flipH="1">
            <a:off x="1364325" y="1056025"/>
            <a:ext cx="6955800" cy="26100"/>
          </a:xfrm>
          <a:prstGeom prst="straightConnector1">
            <a:avLst/>
          </a:prstGeom>
          <a:noFill/>
          <a:ln w="9525" cap="flat" cmpd="sng">
            <a:solidFill>
              <a:srgbClr val="9E9E9E"/>
            </a:solidFill>
            <a:prstDash val="solid"/>
            <a:round/>
            <a:headEnd type="none" w="sm" len="sm"/>
            <a:tailEnd type="none" w="sm" len="sm"/>
          </a:ln>
        </p:spPr>
      </p:cxnSp>
      <p:pic>
        <p:nvPicPr>
          <p:cNvPr id="2" name="WhatsApp Video 2022-05-07 at 11.27.09 PM">
            <a:hlinkClick r:id="" action="ppaction://media"/>
            <a:extLst>
              <a:ext uri="{FF2B5EF4-FFF2-40B4-BE49-F238E27FC236}">
                <a16:creationId xmlns:a16="http://schemas.microsoft.com/office/drawing/2014/main" id="{4BF84FE3-28BB-B9D2-ABA7-1041D5CFCA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83510" y="1215502"/>
            <a:ext cx="1504479" cy="3413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8144-27A4-7DCB-369A-8AAD0BA5A23A}"/>
              </a:ext>
            </a:extLst>
          </p:cNvPr>
          <p:cNvSpPr>
            <a:spLocks noGrp="1"/>
          </p:cNvSpPr>
          <p:nvPr>
            <p:ph type="title"/>
          </p:nvPr>
        </p:nvSpPr>
        <p:spPr/>
        <p:txBody>
          <a:bodyPr/>
          <a:lstStyle/>
          <a:p>
            <a:pPr marL="0" marR="0" lvl="0" indent="0" algn="r" rtl="0">
              <a:lnSpc>
                <a:spcPct val="100000"/>
              </a:lnSpc>
              <a:spcBef>
                <a:spcPts val="0"/>
              </a:spcBef>
              <a:spcAft>
                <a:spcPts val="0"/>
              </a:spcAft>
              <a:buClr>
                <a:schemeClr val="dk1"/>
              </a:buClr>
              <a:buSzPts val="1100"/>
              <a:buFont typeface="Arial"/>
              <a:buNone/>
            </a:pPr>
            <a:r>
              <a:rPr lang="ar-SA" sz="2800" b="1" dirty="0">
                <a:solidFill>
                  <a:srgbClr val="434343"/>
                </a:solidFill>
                <a:latin typeface="Calibri"/>
                <a:ea typeface="Calibri"/>
                <a:cs typeface="Calibri"/>
                <a:sym typeface="Calibri"/>
              </a:rPr>
              <a:t>صورة توضيحية للكتابة العروضية</a:t>
            </a:r>
          </a:p>
        </p:txBody>
      </p:sp>
      <p:sp>
        <p:nvSpPr>
          <p:cNvPr id="4" name="Slide Number Placeholder 3">
            <a:extLst>
              <a:ext uri="{FF2B5EF4-FFF2-40B4-BE49-F238E27FC236}">
                <a16:creationId xmlns:a16="http://schemas.microsoft.com/office/drawing/2014/main" id="{E901BC8B-C19D-1080-CD7F-B6969E0A40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D78C4898-08EB-D1B8-EBAF-C180B1DA152B}"/>
              </a:ext>
            </a:extLst>
          </p:cNvPr>
          <p:cNvPicPr>
            <a:picLocks noChangeAspect="1"/>
          </p:cNvPicPr>
          <p:nvPr/>
        </p:nvPicPr>
        <p:blipFill>
          <a:blip r:embed="rId2"/>
          <a:stretch>
            <a:fillRect/>
          </a:stretch>
        </p:blipFill>
        <p:spPr>
          <a:xfrm>
            <a:off x="3781289" y="1152475"/>
            <a:ext cx="1581422" cy="3413524"/>
          </a:xfrm>
          <a:prstGeom prst="rect">
            <a:avLst/>
          </a:prstGeom>
        </p:spPr>
      </p:pic>
      <p:cxnSp>
        <p:nvCxnSpPr>
          <p:cNvPr id="6" name="Google Shape;128;p24">
            <a:extLst>
              <a:ext uri="{FF2B5EF4-FFF2-40B4-BE49-F238E27FC236}">
                <a16:creationId xmlns:a16="http://schemas.microsoft.com/office/drawing/2014/main" id="{16969D71-D1A8-791F-661F-6EF61E75342D}"/>
              </a:ext>
            </a:extLst>
          </p:cNvPr>
          <p:cNvCxnSpPr/>
          <p:nvPr/>
        </p:nvCxnSpPr>
        <p:spPr>
          <a:xfrm rot="10800000" flipH="1">
            <a:off x="1773030" y="1056025"/>
            <a:ext cx="6955800" cy="26100"/>
          </a:xfrm>
          <a:prstGeom prst="straightConnector1">
            <a:avLst/>
          </a:prstGeom>
          <a:noFill/>
          <a:ln w="9525" cap="flat" cmpd="sng">
            <a:solidFill>
              <a:srgbClr val="9E9E9E"/>
            </a:solidFill>
            <a:prstDash val="solid"/>
            <a:round/>
            <a:headEnd type="none" w="sm" len="sm"/>
            <a:tailEnd type="none" w="sm" len="sm"/>
          </a:ln>
        </p:spPr>
      </p:cxnSp>
    </p:spTree>
    <p:extLst>
      <p:ext uri="{BB962C8B-B14F-4D97-AF65-F5344CB8AC3E}">
        <p14:creationId xmlns:p14="http://schemas.microsoft.com/office/powerpoint/2010/main" val="34334640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442</Words>
  <Application>Microsoft Office PowerPoint</Application>
  <PresentationFormat>On-screen Show (16:9)</PresentationFormat>
  <Paragraphs>52</Paragraphs>
  <Slides>9</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صورة توضيحية للكتابة العروضية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زيد اليافعي</cp:lastModifiedBy>
  <cp:revision>3</cp:revision>
  <dcterms:modified xsi:type="dcterms:W3CDTF">2022-05-09T17:01:39Z</dcterms:modified>
</cp:coreProperties>
</file>